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61" r:id="rId4"/>
    <p:sldId id="268" r:id="rId5"/>
    <p:sldId id="263" r:id="rId6"/>
    <p:sldId id="258" r:id="rId7"/>
    <p:sldId id="262" r:id="rId8"/>
    <p:sldId id="269" r:id="rId9"/>
    <p:sldId id="270" r:id="rId10"/>
    <p:sldId id="274" r:id="rId11"/>
    <p:sldId id="27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8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974F5296-2D49-46EA-986D-C67F4058D39A}" type="datetimeFigureOut">
              <a:rPr lang="en-US" smtClean="0"/>
              <a:t>1/5/2016</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3F3FA0C-3F38-41BE-B7A0-D2E45EAC48C3}" type="slidenum">
              <a:rPr lang="en-US" smtClean="0"/>
              <a:t>‹#›</a:t>
            </a:fld>
            <a:endParaRPr lang="en-US" dirty="0"/>
          </a:p>
        </p:txBody>
      </p:sp>
    </p:spTree>
    <p:extLst>
      <p:ext uri="{BB962C8B-B14F-4D97-AF65-F5344CB8AC3E}">
        <p14:creationId xmlns:p14="http://schemas.microsoft.com/office/powerpoint/2010/main" val="3310127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84694C9-4E01-4E2E-8351-A8A4C80F1676}" type="datetimeFigureOut">
              <a:rPr lang="en-US" smtClean="0"/>
              <a:t>1/5/2016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DF9ED1-0B31-4BFB-9903-98DD0E15B9F8}" type="slidenum">
              <a:rPr lang="en-US" smtClean="0"/>
              <a:t>‹#›</a:t>
            </a:fld>
            <a:endParaRPr lang="en-US" dirty="0"/>
          </a:p>
        </p:txBody>
      </p:sp>
    </p:spTree>
    <p:extLst>
      <p:ext uri="{BB962C8B-B14F-4D97-AF65-F5344CB8AC3E}">
        <p14:creationId xmlns:p14="http://schemas.microsoft.com/office/powerpoint/2010/main" val="2208886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6221D9E-B399-4B42-A69A-D708AAF2AF49}" type="datetimeFigureOut">
              <a:rPr lang="en-US" smtClean="0"/>
              <a:t>1/5/2016</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DF43A7C-C846-497F-9AA6-41201A3D5A39}"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F43A7C-C846-497F-9AA6-41201A3D5A3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F43A7C-C846-497F-9AA6-41201A3D5A3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F43A7C-C846-497F-9AA6-41201A3D5A3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F43A7C-C846-497F-9AA6-41201A3D5A3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F43A7C-C846-497F-9AA6-41201A3D5A39}"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F43A7C-C846-497F-9AA6-41201A3D5A3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F43A7C-C846-497F-9AA6-41201A3D5A3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F43A7C-C846-497F-9AA6-41201A3D5A3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7" name="Slide Number Placeholder 6"/>
          <p:cNvSpPr>
            <a:spLocks noGrp="1"/>
          </p:cNvSpPr>
          <p:nvPr>
            <p:ph type="sldNum" sz="quarter" idx="12"/>
          </p:nvPr>
        </p:nvSpPr>
        <p:spPr/>
        <p:txBody>
          <a:bodyPr/>
          <a:lstStyle/>
          <a:p>
            <a:fld id="{3DF43A7C-C846-497F-9AA6-41201A3D5A39}"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221D9E-B399-4B42-A69A-D708AAF2AF49}" type="datetimeFigureOut">
              <a:rPr lang="en-US" smtClean="0"/>
              <a:t>1/5/2016</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3DF43A7C-C846-497F-9AA6-41201A3D5A3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6221D9E-B399-4B42-A69A-D708AAF2AF49}" type="datetimeFigureOut">
              <a:rPr lang="en-US" smtClean="0"/>
              <a:t>1/5/2016</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DF43A7C-C846-497F-9AA6-41201A3D5A3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riffinl\AppData\Local\Microsoft\Windows\Temporary Internet Files\Content.IE5\XNAE5AYG\MP90040226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838200"/>
            <a:ext cx="7924800" cy="5791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381001"/>
            <a:ext cx="7772400" cy="2209800"/>
          </a:xfrm>
        </p:spPr>
        <p:txBody>
          <a:bodyPr>
            <a:normAutofit fontScale="90000"/>
          </a:bodyPr>
          <a:lstStyle/>
          <a:p>
            <a:r>
              <a:rPr lang="en-US" sz="6600" b="1" dirty="0" smtClean="0"/>
              <a:t/>
            </a:r>
            <a:br>
              <a:rPr lang="en-US" sz="6600" b="1" dirty="0" smtClean="0"/>
            </a:br>
            <a:r>
              <a:rPr lang="en-US" sz="6600" b="1" dirty="0" smtClean="0"/>
              <a:t/>
            </a:r>
            <a:br>
              <a:rPr lang="en-US" sz="6600" b="1" dirty="0" smtClean="0"/>
            </a:br>
            <a:r>
              <a:rPr lang="en-US" sz="4000" b="1" dirty="0" smtClean="0"/>
              <a:t>Amesbury’s Accountability Report</a:t>
            </a:r>
            <a:endParaRPr lang="en-US" sz="4000" b="1" dirty="0"/>
          </a:p>
        </p:txBody>
      </p:sp>
      <p:sp>
        <p:nvSpPr>
          <p:cNvPr id="3" name="Subtitle 2"/>
          <p:cNvSpPr>
            <a:spLocks noGrp="1"/>
          </p:cNvSpPr>
          <p:nvPr>
            <p:ph type="subTitle" idx="1"/>
          </p:nvPr>
        </p:nvSpPr>
        <p:spPr>
          <a:xfrm>
            <a:off x="1371600" y="2209800"/>
            <a:ext cx="6400800" cy="3429000"/>
          </a:xfrm>
        </p:spPr>
        <p:txBody>
          <a:bodyPr>
            <a:noAutofit/>
          </a:bodyPr>
          <a:lstStyle/>
          <a:p>
            <a:endParaRPr lang="en-US" sz="6000" b="1" dirty="0" smtClean="0"/>
          </a:p>
          <a:p>
            <a:r>
              <a:rPr lang="en-US" sz="6000" b="1" dirty="0" smtClean="0"/>
              <a:t>01/05/2016</a:t>
            </a:r>
            <a:endParaRPr lang="en-US" sz="6000" b="1" dirty="0"/>
          </a:p>
        </p:txBody>
      </p:sp>
    </p:spTree>
    <p:extLst>
      <p:ext uri="{BB962C8B-B14F-4D97-AF65-F5344CB8AC3E}">
        <p14:creationId xmlns:p14="http://schemas.microsoft.com/office/powerpoint/2010/main" val="1646650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a:t>
            </a:r>
            <a:endParaRPr lang="en-US" dirty="0"/>
          </a:p>
        </p:txBody>
      </p:sp>
      <p:sp>
        <p:nvSpPr>
          <p:cNvPr id="3" name="Content Placeholder 2"/>
          <p:cNvSpPr>
            <a:spLocks noGrp="1"/>
          </p:cNvSpPr>
          <p:nvPr>
            <p:ph idx="1"/>
          </p:nvPr>
        </p:nvSpPr>
        <p:spPr/>
        <p:txBody>
          <a:bodyPr>
            <a:normAutofit fontScale="85000" lnSpcReduction="10000"/>
          </a:bodyPr>
          <a:lstStyle/>
          <a:p>
            <a:r>
              <a:rPr lang="en-US" b="1" u="sng" dirty="0" smtClean="0"/>
              <a:t> Amesbury High School remains a Level 1 school</a:t>
            </a:r>
            <a:endParaRPr lang="en-US" dirty="0" smtClean="0"/>
          </a:p>
          <a:p>
            <a:r>
              <a:rPr lang="en-US" dirty="0" smtClean="0"/>
              <a:t>AES exceeded the annual PPI 75 target rate for its high needs students scoring 83 </a:t>
            </a:r>
          </a:p>
          <a:p>
            <a:r>
              <a:rPr lang="en-US" dirty="0" smtClean="0"/>
              <a:t>AMS earned 50 extra credit points: 25 for increasing the % Advanced by 10% or more in mathematics; and 25 for decreasing the% Warning/Failing by 10% or more in mathematics.</a:t>
            </a:r>
          </a:p>
          <a:p>
            <a:r>
              <a:rPr lang="en-US" dirty="0" smtClean="0"/>
              <a:t>AHS earned 50 extra credit points: 25 for increasing the % Advanced by 10% or more in ELA; and 25 for increasing the % Advanced by 10% or more in mathematics.</a:t>
            </a:r>
            <a:endParaRPr lang="en-US" dirty="0"/>
          </a:p>
        </p:txBody>
      </p:sp>
    </p:spTree>
    <p:extLst>
      <p:ext uri="{BB962C8B-B14F-4D97-AF65-F5344CB8AC3E}">
        <p14:creationId xmlns:p14="http://schemas.microsoft.com/office/powerpoint/2010/main" val="3135462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Have We Learned?</a:t>
            </a:r>
            <a:endParaRPr lang="en-US" dirty="0"/>
          </a:p>
        </p:txBody>
      </p:sp>
      <p:sp>
        <p:nvSpPr>
          <p:cNvPr id="3" name="Content Placeholder 2"/>
          <p:cNvSpPr>
            <a:spLocks noGrp="1"/>
          </p:cNvSpPr>
          <p:nvPr>
            <p:ph idx="1"/>
          </p:nvPr>
        </p:nvSpPr>
        <p:spPr/>
        <p:txBody>
          <a:bodyPr>
            <a:normAutofit fontScale="92500"/>
          </a:bodyPr>
          <a:lstStyle/>
          <a:p>
            <a:r>
              <a:rPr lang="en-US" dirty="0" smtClean="0"/>
              <a:t>1) What patterns or trends are we identifying to improve student learning district-wide?</a:t>
            </a:r>
          </a:p>
          <a:p>
            <a:r>
              <a:rPr lang="en-US" dirty="0" smtClean="0"/>
              <a:t>2) There will continue to be great transition (decrease in correlated date, reliability of new test, etc.) as we move to the next generation test—it makes more sense to stay focused on identifying patterns and trends (in criteria) and finding solutions, than to be focused specifically on MCAS test results.</a:t>
            </a:r>
          </a:p>
          <a:p>
            <a:endParaRPr lang="en-US" dirty="0"/>
          </a:p>
        </p:txBody>
      </p:sp>
    </p:spTree>
    <p:extLst>
      <p:ext uri="{BB962C8B-B14F-4D97-AF65-F5344CB8AC3E}">
        <p14:creationId xmlns:p14="http://schemas.microsoft.com/office/powerpoint/2010/main" val="3830910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u="sng" dirty="0" smtClean="0"/>
              <a:t/>
            </a:r>
            <a:br>
              <a:rPr lang="en-US" u="sng" dirty="0" smtClean="0"/>
            </a:br>
            <a:r>
              <a:rPr lang="en-US" u="sng" dirty="0" smtClean="0"/>
              <a:t>Four Major Points:</a:t>
            </a:r>
            <a:endParaRPr lang="en-US" u="sng" dirty="0"/>
          </a:p>
        </p:txBody>
      </p:sp>
      <p:sp>
        <p:nvSpPr>
          <p:cNvPr id="3" name="Content Placeholder 2"/>
          <p:cNvSpPr>
            <a:spLocks noGrp="1"/>
          </p:cNvSpPr>
          <p:nvPr>
            <p:ph idx="1"/>
          </p:nvPr>
        </p:nvSpPr>
        <p:spPr>
          <a:xfrm>
            <a:off x="457200" y="1219200"/>
            <a:ext cx="8229600" cy="4906963"/>
          </a:xfrm>
        </p:spPr>
        <p:txBody>
          <a:bodyPr/>
          <a:lstStyle/>
          <a:p>
            <a:pPr marL="457200" indent="-457200">
              <a:buAutoNum type="arabicParenR"/>
            </a:pPr>
            <a:r>
              <a:rPr lang="en-US" dirty="0" smtClean="0"/>
              <a:t>Accountability levels do NOT = MCAS scores alone—accountability levels are determined by seven other criteria.</a:t>
            </a:r>
          </a:p>
          <a:p>
            <a:pPr marL="457200" indent="-457200">
              <a:buAutoNum type="arabicParenR"/>
            </a:pPr>
            <a:endParaRPr lang="en-US" dirty="0" smtClean="0"/>
          </a:p>
          <a:p>
            <a:pPr marL="0" indent="0">
              <a:buNone/>
            </a:pPr>
            <a:r>
              <a:rPr lang="en-US" dirty="0" smtClean="0"/>
              <a:t>2) DESE’s “Dart” Chart is the best model to use when comparing Amesbury’s results with other “like” districts.</a:t>
            </a:r>
          </a:p>
          <a:p>
            <a:pPr marL="0" indent="0">
              <a:buNone/>
            </a:pPr>
            <a:endParaRPr lang="en-US" dirty="0" smtClean="0"/>
          </a:p>
          <a:p>
            <a:pPr marL="0" indent="0">
              <a:buNone/>
            </a:pPr>
            <a:r>
              <a:rPr lang="en-US" dirty="0" smtClean="0"/>
              <a:t>3) The district overall is on a trajectory of GROWTH</a:t>
            </a:r>
          </a:p>
          <a:p>
            <a:pPr marL="0" indent="0">
              <a:buNone/>
            </a:pPr>
            <a:endParaRPr lang="en-US" dirty="0" smtClean="0"/>
          </a:p>
          <a:p>
            <a:pPr marL="0" indent="0">
              <a:buNone/>
            </a:pPr>
            <a:r>
              <a:rPr lang="en-US" dirty="0" smtClean="0"/>
              <a:t>4) The district’s greatest challenge is in meeting the needs of the “high needs” population.</a:t>
            </a:r>
            <a:endParaRPr lang="en-US" dirty="0"/>
          </a:p>
        </p:txBody>
      </p:sp>
    </p:spTree>
    <p:extLst>
      <p:ext uri="{BB962C8B-B14F-4D97-AF65-F5344CB8AC3E}">
        <p14:creationId xmlns:p14="http://schemas.microsoft.com/office/powerpoint/2010/main" val="53049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“Accountability” Levels Based Upon?</a:t>
            </a:r>
            <a:endParaRPr lang="en-US" dirty="0"/>
          </a:p>
        </p:txBody>
      </p:sp>
      <p:sp>
        <p:nvSpPr>
          <p:cNvPr id="3" name="Content Placeholder 2"/>
          <p:cNvSpPr>
            <a:spLocks noGrp="1"/>
          </p:cNvSpPr>
          <p:nvPr>
            <p:ph idx="1"/>
          </p:nvPr>
        </p:nvSpPr>
        <p:spPr/>
        <p:txBody>
          <a:bodyPr/>
          <a:lstStyle/>
          <a:p>
            <a:r>
              <a:rPr lang="en-US" dirty="0" smtClean="0"/>
              <a:t>MCAS Scores</a:t>
            </a:r>
          </a:p>
          <a:p>
            <a:r>
              <a:rPr lang="en-US" dirty="0" smtClean="0"/>
              <a:t>MCAS Participation Rates</a:t>
            </a:r>
          </a:p>
          <a:p>
            <a:r>
              <a:rPr lang="en-US" dirty="0" smtClean="0"/>
              <a:t>Narrowing Proficiency Gaps for ALL Students</a:t>
            </a:r>
          </a:p>
          <a:p>
            <a:r>
              <a:rPr lang="en-US" dirty="0" smtClean="0"/>
              <a:t>Graduation Rates</a:t>
            </a:r>
          </a:p>
          <a:p>
            <a:r>
              <a:rPr lang="en-US" dirty="0" smtClean="0"/>
              <a:t>Drop-out Rates</a:t>
            </a:r>
          </a:p>
          <a:p>
            <a:r>
              <a:rPr lang="en-US" dirty="0" smtClean="0"/>
              <a:t>Student Growth</a:t>
            </a:r>
          </a:p>
          <a:p>
            <a:r>
              <a:rPr lang="en-US" dirty="0" smtClean="0"/>
              <a:t>Extra Credit</a:t>
            </a:r>
            <a:endParaRPr lang="en-US" dirty="0"/>
          </a:p>
        </p:txBody>
      </p:sp>
    </p:spTree>
    <p:extLst>
      <p:ext uri="{BB962C8B-B14F-4D97-AF65-F5344CB8AC3E}">
        <p14:creationId xmlns:p14="http://schemas.microsoft.com/office/powerpoint/2010/main" val="530351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smtClean="0"/>
              <a:t>Did Amesbury Meet Its Target for All Students and High Needs Students?</a:t>
            </a:r>
            <a:endParaRPr lang="en-US" dirty="0"/>
          </a:p>
        </p:txBody>
      </p:sp>
      <p:sp>
        <p:nvSpPr>
          <p:cNvPr id="3" name="Content Placeholder 2"/>
          <p:cNvSpPr>
            <a:spLocks noGrp="1"/>
          </p:cNvSpPr>
          <p:nvPr>
            <p:ph idx="1"/>
          </p:nvPr>
        </p:nvSpPr>
        <p:spPr/>
        <p:txBody>
          <a:bodyPr>
            <a:normAutofit lnSpcReduction="10000"/>
          </a:bodyPr>
          <a:lstStyle/>
          <a:p>
            <a:r>
              <a:rPr lang="en-US" dirty="0" smtClean="0"/>
              <a:t>Amesbury High School met the target for both ALL students as well as high needs.</a:t>
            </a:r>
          </a:p>
          <a:p>
            <a:r>
              <a:rPr lang="en-US" dirty="0" smtClean="0"/>
              <a:t>Amesbury Middle School and Cashman Elementary School did not meet the target for either ALL students or high needs students.</a:t>
            </a:r>
          </a:p>
          <a:p>
            <a:r>
              <a:rPr lang="en-US" dirty="0" smtClean="0"/>
              <a:t>AES met the target for high needs students but did not meet the target for ALL students by three points.</a:t>
            </a:r>
            <a:endParaRPr lang="en-US" dirty="0"/>
          </a:p>
        </p:txBody>
      </p:sp>
    </p:spTree>
    <p:extLst>
      <p:ext uri="{BB962C8B-B14F-4D97-AF65-F5344CB8AC3E}">
        <p14:creationId xmlns:p14="http://schemas.microsoft.com/office/powerpoint/2010/main" val="1807438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Dart Analysis of Similar Districts</a:t>
            </a:r>
            <a:endParaRPr lang="en-US" dirty="0"/>
          </a:p>
        </p:txBody>
      </p:sp>
      <p:sp>
        <p:nvSpPr>
          <p:cNvPr id="6" name="Rectangle 1"/>
          <p:cNvSpPr>
            <a:spLocks noChangeArrowheads="1"/>
          </p:cNvSpPr>
          <p:nvPr/>
        </p:nvSpPr>
        <p:spPr bwMode="auto">
          <a:xfrm>
            <a:off x="457200" y="20605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457200" y="2057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69503382"/>
              </p:ext>
            </p:extLst>
          </p:nvPr>
        </p:nvGraphicFramePr>
        <p:xfrm>
          <a:off x="1828800" y="2312894"/>
          <a:ext cx="5053392" cy="3633768"/>
        </p:xfrm>
        <a:graphic>
          <a:graphicData uri="http://schemas.openxmlformats.org/drawingml/2006/table">
            <a:tbl>
              <a:tblPr/>
              <a:tblGrid>
                <a:gridCol w="347885"/>
                <a:gridCol w="347885"/>
                <a:gridCol w="347885"/>
                <a:gridCol w="668592"/>
                <a:gridCol w="587056"/>
                <a:gridCol w="507332"/>
                <a:gridCol w="347885"/>
                <a:gridCol w="347885"/>
                <a:gridCol w="347885"/>
                <a:gridCol w="347885"/>
                <a:gridCol w="507332"/>
                <a:gridCol w="347885"/>
              </a:tblGrid>
              <a:tr h="108753">
                <a:tc gridSpan="4">
                  <a:txBody>
                    <a:bodyPr/>
                    <a:lstStyle/>
                    <a:p>
                      <a:pPr algn="l" fontAlgn="b"/>
                      <a:r>
                        <a:rPr lang="en-US" sz="600" b="1" i="0" u="none" strike="noStrike" dirty="0">
                          <a:solidFill>
                            <a:srgbClr val="000000"/>
                          </a:solidFill>
                          <a:effectLst/>
                          <a:latin typeface="Calibri" panose="020F0502020204030204" pitchFamily="34" charset="0"/>
                        </a:rPr>
                        <a:t>Amesbury - 2014 District Assistance Level - Level 2</a:t>
                      </a:r>
                    </a:p>
                  </a:txBody>
                  <a:tcPr marL="5438" marR="5438" marT="543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234147">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gridSpan="7">
                  <a:txBody>
                    <a:bodyPr/>
                    <a:lstStyle/>
                    <a:p>
                      <a:pPr algn="l" fontAlgn="b"/>
                      <a:r>
                        <a:rPr lang="en-US" sz="500" b="0" i="0" u="none" strike="noStrike" dirty="0">
                          <a:solidFill>
                            <a:srgbClr val="000000"/>
                          </a:solidFill>
                          <a:effectLst/>
                          <a:latin typeface="Calibri" panose="020F0502020204030204" pitchFamily="34" charset="0"/>
                        </a:rPr>
                        <a:t>*Districts most similar to your district in terms of grades span,total enrollment,and special populations.</a:t>
                      </a:r>
                    </a:p>
                  </a:txBody>
                  <a:tcPr marL="5438" marR="5438" marT="543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5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08753">
                <a:tc gridSpan="3">
                  <a:txBody>
                    <a:bodyPr/>
                    <a:lstStyle/>
                    <a:p>
                      <a:pPr algn="l" fontAlgn="b"/>
                      <a:r>
                        <a:rPr lang="en-US" sz="600" b="0" i="0" u="none" strike="noStrike" dirty="0">
                          <a:solidFill>
                            <a:srgbClr val="000000"/>
                          </a:solidFill>
                          <a:effectLst/>
                          <a:latin typeface="Calibri" panose="020F0502020204030204" pitchFamily="34" charset="0"/>
                        </a:rPr>
                        <a:t>Comparable Districts Overview </a:t>
                      </a:r>
                    </a:p>
                  </a:txBody>
                  <a:tcPr marL="5438" marR="5438" marT="5438" marB="0" anchor="b">
                    <a:lnL>
                      <a:noFill/>
                    </a:lnL>
                    <a:lnR>
                      <a:noFill/>
                    </a:lnR>
                    <a:lnT>
                      <a:noFill/>
                    </a:lnT>
                    <a:lnB>
                      <a:noFill/>
                    </a:lnB>
                  </a:tcPr>
                </a:tc>
                <a:tc hMerge="1">
                  <a:txBody>
                    <a:bodyPr/>
                    <a:lstStyle/>
                    <a:p>
                      <a:endParaRPr lang="en-US"/>
                    </a:p>
                  </a:txBody>
                  <a:tcPr/>
                </a:tc>
                <a:tc hMerge="1">
                  <a:txBody>
                    <a:bodyPr/>
                    <a:lstStyle/>
                    <a:p>
                      <a:endParaRPr lang="en-US"/>
                    </a:p>
                  </a:txBody>
                  <a:tcPr/>
                </a:tc>
                <a:tc gridSpan="8">
                  <a:txBody>
                    <a:bodyPr/>
                    <a:lstStyle/>
                    <a:p>
                      <a:pPr algn="l" fontAlgn="b"/>
                      <a:r>
                        <a:rPr lang="en-US" sz="500" b="0" i="0" u="none" strike="noStrike" dirty="0">
                          <a:solidFill>
                            <a:srgbClr val="000000"/>
                          </a:solidFill>
                          <a:effectLst/>
                          <a:latin typeface="Calibri" panose="020F0502020204030204" pitchFamily="34" charset="0"/>
                        </a:rPr>
                        <a:t>Orange-Shaded row: Your district Blue-Shaded row: Highest performing of the other 10 districts (based on 2014 data).</a:t>
                      </a:r>
                    </a:p>
                  </a:txBody>
                  <a:tcPr marL="5438" marR="5438" marT="543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08753">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08753">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08753">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gridSpan="3">
                  <a:txBody>
                    <a:bodyPr/>
                    <a:lstStyle/>
                    <a:p>
                      <a:pPr algn="l" fontAlgn="b"/>
                      <a:r>
                        <a:rPr lang="en-US" sz="600" b="0" i="0" u="none" strike="noStrike" dirty="0">
                          <a:solidFill>
                            <a:srgbClr val="000000"/>
                          </a:solidFill>
                          <a:effectLst/>
                          <a:latin typeface="Calibri" panose="020F0502020204030204" pitchFamily="34" charset="0"/>
                        </a:rPr>
                        <a:t>2014-15 October Enrollment</a:t>
                      </a:r>
                    </a:p>
                  </a:txBody>
                  <a:tcPr marL="5438" marR="5438" marT="5438" marB="0" anchor="b">
                    <a:lnL>
                      <a:noFill/>
                    </a:lnL>
                    <a:lnR>
                      <a:noFill/>
                    </a:lnR>
                    <a:lnT>
                      <a:noFill/>
                    </a:lnT>
                    <a:lnB>
                      <a:noFill/>
                    </a:lnB>
                    <a:solidFill>
                      <a:srgbClr val="FFE699"/>
                    </a:solidFill>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438" marR="5438" marT="5438" marB="0" anchor="b">
                    <a:lnL>
                      <a:noFill/>
                    </a:lnL>
                    <a:lnR>
                      <a:noFill/>
                    </a:lnR>
                    <a:lnT>
                      <a:noFill/>
                    </a:lnT>
                    <a:lnB>
                      <a:noFill/>
                    </a:lnB>
                    <a:solidFill>
                      <a:srgbClr val="FFE699"/>
                    </a:solidFill>
                  </a:tcPr>
                </a:tc>
                <a:tc gridSpan="3">
                  <a:txBody>
                    <a:bodyPr/>
                    <a:lstStyle/>
                    <a:p>
                      <a:pPr algn="l" fontAlgn="b"/>
                      <a:r>
                        <a:rPr lang="en-US" sz="600" b="0" i="0" u="none" strike="noStrike" dirty="0">
                          <a:solidFill>
                            <a:srgbClr val="000000"/>
                          </a:solidFill>
                          <a:effectLst/>
                          <a:latin typeface="Calibri" panose="020F0502020204030204" pitchFamily="34" charset="0"/>
                        </a:rPr>
                        <a:t>2015 MCAS % Proficient or Higher</a:t>
                      </a:r>
                    </a:p>
                  </a:txBody>
                  <a:tcPr marL="5438" marR="5438" marT="5438" marB="0" anchor="b">
                    <a:lnL>
                      <a:noFill/>
                    </a:lnL>
                    <a:lnR>
                      <a:noFill/>
                    </a:lnR>
                    <a:lnT>
                      <a:noFill/>
                    </a:lnT>
                    <a:lnB>
                      <a:noFill/>
                    </a:lnB>
                    <a:solidFill>
                      <a:srgbClr val="FFE699"/>
                    </a:solidFill>
                  </a:tcPr>
                </a:tc>
                <a:tc hMerge="1">
                  <a:txBody>
                    <a:bodyPr/>
                    <a:lstStyle/>
                    <a:p>
                      <a:endParaRPr lang="en-US"/>
                    </a:p>
                  </a:txBody>
                  <a:tcPr/>
                </a:tc>
                <a:tc hMerge="1">
                  <a:txBody>
                    <a:bodyPr/>
                    <a:lstStyle/>
                    <a:p>
                      <a:endParaRPr lang="en-US"/>
                    </a:p>
                  </a:txBody>
                  <a:tcPr/>
                </a:tc>
                <a:tc gridSpan="4">
                  <a:txBody>
                    <a:bodyPr/>
                    <a:lstStyle/>
                    <a:p>
                      <a:pPr algn="l" fontAlgn="b"/>
                      <a:r>
                        <a:rPr lang="en-US" sz="600" b="0" i="0" u="none" strike="noStrike" dirty="0">
                          <a:solidFill>
                            <a:srgbClr val="000000"/>
                          </a:solidFill>
                          <a:effectLst/>
                          <a:latin typeface="Calibri" panose="020F0502020204030204" pitchFamily="34" charset="0"/>
                        </a:rPr>
                        <a:t>2015 Median Student Growth Percentile</a:t>
                      </a:r>
                    </a:p>
                  </a:txBody>
                  <a:tcPr marL="5438" marR="5438" marT="5438" marB="0" anchor="b">
                    <a:lnL>
                      <a:noFill/>
                    </a:lnL>
                    <a:lnR>
                      <a:noFill/>
                    </a:lnR>
                    <a:lnT>
                      <a:noFill/>
                    </a:lnT>
                    <a:lnB>
                      <a:noFill/>
                    </a:lnB>
                    <a:solidFill>
                      <a:srgbClr val="FFE69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92546">
                <a:tc>
                  <a:txBody>
                    <a:bodyPr/>
                    <a:lstStyle/>
                    <a:p>
                      <a:pPr algn="l" fontAlgn="b"/>
                      <a:r>
                        <a:rPr lang="en-US" sz="600" b="0" i="0" u="none" strike="noStrike" dirty="0">
                          <a:solidFill>
                            <a:srgbClr val="000000"/>
                          </a:solidFill>
                          <a:effectLst/>
                          <a:latin typeface="Calibri" panose="020F0502020204030204" pitchFamily="34" charset="0"/>
                        </a:rPr>
                        <a:t>District Name</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Total Enrollment #</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Low Income % (2014)</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SWD %</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ELL %</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ELA %</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Math %</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Science %</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ELA</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Math</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438" marR="5438" marT="5438" marB="0" anchor="b">
                    <a:lnL>
                      <a:noFill/>
                    </a:lnL>
                    <a:lnR>
                      <a:noFill/>
                    </a:lnR>
                    <a:lnT>
                      <a:noFill/>
                    </a:lnT>
                    <a:lnB>
                      <a:noFill/>
                    </a:lnB>
                    <a:solidFill>
                      <a:srgbClr val="FFE699"/>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438" marR="5438" marT="5438" marB="0" anchor="b">
                    <a:lnL>
                      <a:noFill/>
                    </a:lnL>
                    <a:lnR>
                      <a:noFill/>
                    </a:lnR>
                    <a:lnT>
                      <a:noFill/>
                    </a:lnT>
                    <a:lnB>
                      <a:noFill/>
                    </a:lnB>
                    <a:solidFill>
                      <a:srgbClr val="FFE699"/>
                    </a:solidFill>
                  </a:tcPr>
                </a:tc>
              </a:tr>
              <a:tr h="196843">
                <a:tc>
                  <a:txBody>
                    <a:bodyPr/>
                    <a:lstStyle/>
                    <a:p>
                      <a:pPr algn="l" fontAlgn="b"/>
                      <a:r>
                        <a:rPr lang="en-US" sz="600" b="0" i="0" u="none" strike="noStrike" dirty="0">
                          <a:solidFill>
                            <a:srgbClr val="000000"/>
                          </a:solidFill>
                          <a:effectLst/>
                          <a:latin typeface="Calibri" panose="020F0502020204030204" pitchFamily="34" charset="0"/>
                        </a:rPr>
                        <a:t>Amesbury*</a:t>
                      </a:r>
                    </a:p>
                  </a:txBody>
                  <a:tcPr marL="5438" marR="5438" marT="5438" marB="0" anchor="b">
                    <a:lnL>
                      <a:noFill/>
                    </a:lnL>
                    <a:lnR>
                      <a:noFill/>
                    </a:lnR>
                    <a:lnT>
                      <a:noFill/>
                    </a:lnT>
                    <a:lnB>
                      <a:noFill/>
                    </a:lnB>
                    <a:solidFill>
                      <a:srgbClr val="ED7D31"/>
                    </a:solidFill>
                  </a:tcPr>
                </a:tc>
                <a:tc>
                  <a:txBody>
                    <a:bodyPr/>
                    <a:lstStyle/>
                    <a:p>
                      <a:pPr algn="l" fontAlgn="b"/>
                      <a:r>
                        <a:rPr lang="en-US" sz="600" b="0" i="0" u="none" strike="noStrike" dirty="0">
                          <a:solidFill>
                            <a:srgbClr val="000000"/>
                          </a:solidFill>
                          <a:effectLst/>
                          <a:latin typeface="Calibri" panose="020F0502020204030204" pitchFamily="34" charset="0"/>
                        </a:rPr>
                        <a:t>2,280      </a:t>
                      </a:r>
                    </a:p>
                  </a:txBody>
                  <a:tcPr marL="5438" marR="5438" marT="5438" marB="0" anchor="b">
                    <a:lnL>
                      <a:noFill/>
                    </a:lnL>
                    <a:lnR>
                      <a:noFill/>
                    </a:lnR>
                    <a:lnT>
                      <a:noFill/>
                    </a:lnT>
                    <a:lnB>
                      <a:noFill/>
                    </a:lnB>
                    <a:solidFill>
                      <a:srgbClr val="ED7D31"/>
                    </a:solidFill>
                  </a:tcPr>
                </a:tc>
                <a:tc>
                  <a:txBody>
                    <a:bodyPr/>
                    <a:lstStyle/>
                    <a:p>
                      <a:pPr algn="l" fontAlgn="b"/>
                      <a:r>
                        <a:rPr lang="en-US" sz="600" b="0" i="0" u="none" strike="noStrike" dirty="0">
                          <a:solidFill>
                            <a:srgbClr val="000000"/>
                          </a:solidFill>
                          <a:effectLst/>
                          <a:latin typeface="Calibri" panose="020F0502020204030204" pitchFamily="34" charset="0"/>
                        </a:rPr>
                        <a:t>26.5      </a:t>
                      </a:r>
                    </a:p>
                  </a:txBody>
                  <a:tcPr marL="5438" marR="5438" marT="5438" marB="0" anchor="b">
                    <a:lnL>
                      <a:noFill/>
                    </a:lnL>
                    <a:lnR>
                      <a:noFill/>
                    </a:lnR>
                    <a:lnT>
                      <a:noFill/>
                    </a:lnT>
                    <a:lnB>
                      <a:noFill/>
                    </a:lnB>
                    <a:solidFill>
                      <a:srgbClr val="ED7D31"/>
                    </a:solidFill>
                  </a:tcPr>
                </a:tc>
                <a:tc>
                  <a:txBody>
                    <a:bodyPr/>
                    <a:lstStyle/>
                    <a:p>
                      <a:pPr algn="l" fontAlgn="b"/>
                      <a:r>
                        <a:rPr lang="en-US" sz="600" b="0" i="0" u="none" strike="noStrike" dirty="0">
                          <a:solidFill>
                            <a:srgbClr val="000000"/>
                          </a:solidFill>
                          <a:effectLst/>
                          <a:latin typeface="Calibri" panose="020F0502020204030204" pitchFamily="34" charset="0"/>
                        </a:rPr>
                        <a:t>19.7      </a:t>
                      </a:r>
                    </a:p>
                  </a:txBody>
                  <a:tcPr marL="5438" marR="5438" marT="5438" marB="0" anchor="b">
                    <a:lnL>
                      <a:noFill/>
                    </a:lnL>
                    <a:lnR>
                      <a:noFill/>
                    </a:lnR>
                    <a:lnT>
                      <a:noFill/>
                    </a:lnT>
                    <a:lnB>
                      <a:noFill/>
                    </a:lnB>
                    <a:solidFill>
                      <a:srgbClr val="ED7D31"/>
                    </a:solidFill>
                  </a:tcPr>
                </a:tc>
                <a:tc>
                  <a:txBody>
                    <a:bodyPr/>
                    <a:lstStyle/>
                    <a:p>
                      <a:pPr algn="l" fontAlgn="b"/>
                      <a:r>
                        <a:rPr lang="en-US" sz="600" b="0" i="0" u="none" strike="noStrike" dirty="0">
                          <a:solidFill>
                            <a:srgbClr val="000000"/>
                          </a:solidFill>
                          <a:effectLst/>
                          <a:latin typeface="Calibri" panose="020F0502020204030204" pitchFamily="34" charset="0"/>
                        </a:rPr>
                        <a:t>1.5      </a:t>
                      </a:r>
                    </a:p>
                  </a:txBody>
                  <a:tcPr marL="5438" marR="5438" marT="5438" marB="0" anchor="b">
                    <a:lnL>
                      <a:noFill/>
                    </a:lnL>
                    <a:lnR>
                      <a:noFill/>
                    </a:lnR>
                    <a:lnT>
                      <a:noFill/>
                    </a:lnT>
                    <a:lnB>
                      <a:noFill/>
                    </a:lnB>
                    <a:solidFill>
                      <a:srgbClr val="ED7D31"/>
                    </a:solidFill>
                  </a:tcPr>
                </a:tc>
                <a:tc>
                  <a:txBody>
                    <a:bodyPr/>
                    <a:lstStyle/>
                    <a:p>
                      <a:pPr algn="r" fontAlgn="b"/>
                      <a:r>
                        <a:rPr lang="en-US" sz="600" b="0" i="0" u="none" strike="noStrike" dirty="0">
                          <a:solidFill>
                            <a:srgbClr val="000000"/>
                          </a:solidFill>
                          <a:effectLst/>
                          <a:latin typeface="Calibri" panose="020F0502020204030204" pitchFamily="34" charset="0"/>
                        </a:rPr>
                        <a:t>74%</a:t>
                      </a:r>
                    </a:p>
                  </a:txBody>
                  <a:tcPr marL="5438" marR="5438" marT="5438" marB="0" anchor="b">
                    <a:lnL>
                      <a:noFill/>
                    </a:lnL>
                    <a:lnR>
                      <a:noFill/>
                    </a:lnR>
                    <a:lnT>
                      <a:noFill/>
                    </a:lnT>
                    <a:lnB>
                      <a:noFill/>
                    </a:lnB>
                    <a:solidFill>
                      <a:srgbClr val="ED7D31"/>
                    </a:solidFill>
                  </a:tcPr>
                </a:tc>
                <a:tc>
                  <a:txBody>
                    <a:bodyPr/>
                    <a:lstStyle/>
                    <a:p>
                      <a:pPr algn="r" fontAlgn="b"/>
                      <a:r>
                        <a:rPr lang="en-US" sz="600" b="0" i="0" u="none" strike="noStrike" dirty="0">
                          <a:solidFill>
                            <a:srgbClr val="000000"/>
                          </a:solidFill>
                          <a:effectLst/>
                          <a:latin typeface="Calibri" panose="020F0502020204030204" pitchFamily="34" charset="0"/>
                        </a:rPr>
                        <a:t>63%</a:t>
                      </a:r>
                    </a:p>
                  </a:txBody>
                  <a:tcPr marL="5438" marR="5438" marT="5438" marB="0" anchor="b">
                    <a:lnL>
                      <a:noFill/>
                    </a:lnL>
                    <a:lnR>
                      <a:noFill/>
                    </a:lnR>
                    <a:lnT>
                      <a:noFill/>
                    </a:lnT>
                    <a:lnB>
                      <a:noFill/>
                    </a:lnB>
                    <a:solidFill>
                      <a:srgbClr val="ED7D31"/>
                    </a:solidFill>
                  </a:tcPr>
                </a:tc>
                <a:tc>
                  <a:txBody>
                    <a:bodyPr/>
                    <a:lstStyle/>
                    <a:p>
                      <a:pPr algn="r" fontAlgn="b"/>
                      <a:r>
                        <a:rPr lang="en-US" sz="600" b="0" i="0" u="none" strike="noStrike" dirty="0">
                          <a:solidFill>
                            <a:srgbClr val="000000"/>
                          </a:solidFill>
                          <a:effectLst/>
                          <a:latin typeface="Calibri" panose="020F0502020204030204" pitchFamily="34" charset="0"/>
                        </a:rPr>
                        <a:t>61%</a:t>
                      </a:r>
                    </a:p>
                  </a:txBody>
                  <a:tcPr marL="5438" marR="5438" marT="5438" marB="0" anchor="b">
                    <a:lnL>
                      <a:noFill/>
                    </a:lnL>
                    <a:lnR>
                      <a:noFill/>
                    </a:lnR>
                    <a:lnT>
                      <a:noFill/>
                    </a:lnT>
                    <a:lnB>
                      <a:noFill/>
                    </a:lnB>
                    <a:solidFill>
                      <a:srgbClr val="ED7D31"/>
                    </a:solidFill>
                  </a:tcPr>
                </a:tc>
                <a:tc>
                  <a:txBody>
                    <a:bodyPr/>
                    <a:lstStyle/>
                    <a:p>
                      <a:pPr algn="r" fontAlgn="b"/>
                      <a:r>
                        <a:rPr lang="en-US" sz="600" b="0" i="0" u="none" strike="noStrike" dirty="0">
                          <a:solidFill>
                            <a:srgbClr val="000000"/>
                          </a:solidFill>
                          <a:effectLst/>
                          <a:latin typeface="Calibri" panose="020F0502020204030204" pitchFamily="34" charset="0"/>
                        </a:rPr>
                        <a:t>47</a:t>
                      </a:r>
                    </a:p>
                  </a:txBody>
                  <a:tcPr marL="5438" marR="5438" marT="5438" marB="0" anchor="b">
                    <a:lnL>
                      <a:noFill/>
                    </a:lnL>
                    <a:lnR>
                      <a:noFill/>
                    </a:lnR>
                    <a:lnT>
                      <a:noFill/>
                    </a:lnT>
                    <a:lnB>
                      <a:noFill/>
                    </a:lnB>
                    <a:solidFill>
                      <a:srgbClr val="ED7D31"/>
                    </a:solidFill>
                  </a:tcPr>
                </a:tc>
                <a:tc>
                  <a:txBody>
                    <a:bodyPr/>
                    <a:lstStyle/>
                    <a:p>
                      <a:pPr algn="r" fontAlgn="b"/>
                      <a:r>
                        <a:rPr lang="en-US" sz="600" b="0" i="0" u="none" strike="noStrike" dirty="0">
                          <a:solidFill>
                            <a:srgbClr val="000000"/>
                          </a:solidFill>
                          <a:effectLst/>
                          <a:latin typeface="Calibri" panose="020F0502020204030204" pitchFamily="34" charset="0"/>
                        </a:rPr>
                        <a:t>47</a:t>
                      </a:r>
                    </a:p>
                  </a:txBody>
                  <a:tcPr marL="5438" marR="5438" marT="5438" marB="0" anchor="b">
                    <a:lnL>
                      <a:noFill/>
                    </a:lnL>
                    <a:lnR>
                      <a:noFill/>
                    </a:lnR>
                    <a:lnT>
                      <a:noFill/>
                    </a:lnT>
                    <a:lnB>
                      <a:noFill/>
                    </a:lnB>
                    <a:solidFill>
                      <a:srgbClr val="ED7D3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96843">
                <a:tc>
                  <a:txBody>
                    <a:bodyPr/>
                    <a:lstStyle/>
                    <a:p>
                      <a:pPr algn="l" fontAlgn="b"/>
                      <a:r>
                        <a:rPr lang="en-US" sz="600" b="0" i="0" u="none" strike="noStrike" dirty="0">
                          <a:solidFill>
                            <a:srgbClr val="000000"/>
                          </a:solidFill>
                          <a:effectLst/>
                          <a:latin typeface="Calibri" panose="020F0502020204030204" pitchFamily="34" charset="0"/>
                        </a:rPr>
                        <a:t>Amherst-Pelham*</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1,441      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27.3      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19.8      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4.3      </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86%</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75%</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78%</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54</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57</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388249">
                <a:tc>
                  <a:txBody>
                    <a:bodyPr/>
                    <a:lstStyle/>
                    <a:p>
                      <a:pPr algn="l" fontAlgn="b"/>
                      <a:r>
                        <a:rPr lang="en-US" sz="600" b="0" i="0" u="none" strike="noStrike" dirty="0">
                          <a:solidFill>
                            <a:srgbClr val="000000"/>
                          </a:solidFill>
                          <a:effectLst/>
                          <a:latin typeface="Calibri" panose="020F0502020204030204" pitchFamily="34" charset="0"/>
                        </a:rPr>
                        <a:t>Ashburnham-Westminster*</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2,349      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21.4      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17.6      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1.6      </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61%</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96843">
                <a:tc>
                  <a:txBody>
                    <a:bodyPr/>
                    <a:lstStyle/>
                    <a:p>
                      <a:pPr algn="l" fontAlgn="b"/>
                      <a:r>
                        <a:rPr lang="en-US" sz="600" b="0" i="0" u="none" strike="noStrike" dirty="0">
                          <a:solidFill>
                            <a:srgbClr val="000000"/>
                          </a:solidFill>
                          <a:effectLst/>
                          <a:latin typeface="Calibri" panose="020F0502020204030204" pitchFamily="34" charset="0"/>
                        </a:rPr>
                        <a:t>Bellingham*</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2,381      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22.5      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16.8      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1.3      </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62%</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08753">
                <a:tc>
                  <a:txBody>
                    <a:bodyPr/>
                    <a:lstStyle/>
                    <a:p>
                      <a:pPr algn="l" fontAlgn="b"/>
                      <a:r>
                        <a:rPr lang="en-US" sz="600" b="0" i="0" u="none" strike="noStrike" dirty="0">
                          <a:solidFill>
                            <a:srgbClr val="000000"/>
                          </a:solidFill>
                          <a:effectLst/>
                          <a:latin typeface="Calibri" panose="020F0502020204030204" pitchFamily="34" charset="0"/>
                        </a:rPr>
                        <a:t>Dedham*</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2,776      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27.7      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19.1      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5.2      </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76%</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70%</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66%</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45</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50</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96843">
                <a:tc>
                  <a:txBody>
                    <a:bodyPr/>
                    <a:lstStyle/>
                    <a:p>
                      <a:pPr algn="l" fontAlgn="b"/>
                      <a:r>
                        <a:rPr lang="en-US" sz="600" b="0" i="0" u="none" strike="noStrike" dirty="0">
                          <a:solidFill>
                            <a:srgbClr val="000000"/>
                          </a:solidFill>
                          <a:effectLst/>
                          <a:latin typeface="Calibri" panose="020F0502020204030204" pitchFamily="34" charset="0"/>
                        </a:rPr>
                        <a:t>Falmouth*</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3,547      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29.4      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19.1      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1.4      </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55%</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08753">
                <a:tc>
                  <a:txBody>
                    <a:bodyPr/>
                    <a:lstStyle/>
                    <a:p>
                      <a:pPr algn="l" fontAlgn="b"/>
                      <a:r>
                        <a:rPr lang="en-US" sz="600" b="0" i="0" u="none" strike="noStrike" dirty="0">
                          <a:solidFill>
                            <a:srgbClr val="000000"/>
                          </a:solidFill>
                          <a:effectLst/>
                          <a:latin typeface="Calibri" panose="020F0502020204030204" pitchFamily="34" charset="0"/>
                        </a:rPr>
                        <a:t>Millbury*</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1,743      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28.0      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17.8      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1.8      </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63%</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96843">
                <a:tc>
                  <a:txBody>
                    <a:bodyPr/>
                    <a:lstStyle/>
                    <a:p>
                      <a:pPr algn="l" fontAlgn="b"/>
                      <a:r>
                        <a:rPr lang="en-US" sz="600" b="0" i="0" u="none" strike="noStrike" dirty="0">
                          <a:solidFill>
                            <a:srgbClr val="000000"/>
                          </a:solidFill>
                          <a:effectLst/>
                          <a:latin typeface="Calibri" panose="020F0502020204030204" pitchFamily="34" charset="0"/>
                        </a:rPr>
                        <a:t>Northampton*</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2,701      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30.4      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23.1      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3.6      </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72%</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57%</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65%</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49.5</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53.5</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96843">
                <a:tc>
                  <a:txBody>
                    <a:bodyPr/>
                    <a:lstStyle/>
                    <a:p>
                      <a:pPr algn="l" fontAlgn="b"/>
                      <a:r>
                        <a:rPr lang="en-US" sz="600" b="0" i="0" u="none" strike="noStrike" dirty="0">
                          <a:solidFill>
                            <a:srgbClr val="000000"/>
                          </a:solidFill>
                          <a:effectLst/>
                          <a:latin typeface="Calibri" panose="020F0502020204030204" pitchFamily="34" charset="0"/>
                        </a:rPr>
                        <a:t>Northbridge*</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2,483      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32.2      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17.9      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1.4      </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62%</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51%</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53%</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42</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54</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579654">
                <a:tc>
                  <a:txBody>
                    <a:bodyPr/>
                    <a:lstStyle/>
                    <a:p>
                      <a:pPr algn="l" fontAlgn="b"/>
                      <a:r>
                        <a:rPr lang="en-US" sz="600" b="0" i="0" u="none" strike="noStrike" dirty="0">
                          <a:solidFill>
                            <a:srgbClr val="000000"/>
                          </a:solidFill>
                          <a:effectLst/>
                          <a:latin typeface="Calibri" panose="020F0502020204030204" pitchFamily="34" charset="0"/>
                        </a:rPr>
                        <a:t>Southwick-Tolland-Granville Regional School District*</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1,636      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24.4      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18.5      </a:t>
                      </a:r>
                    </a:p>
                  </a:txBody>
                  <a:tcPr marL="5438" marR="5438" marT="5438" marB="0" anchor="b">
                    <a:lnL>
                      <a:noFill/>
                    </a:lnL>
                    <a:lnR>
                      <a:noFill/>
                    </a:lnR>
                    <a:lnT>
                      <a:noFill/>
                    </a:lnT>
                    <a:lnB>
                      <a:noFill/>
                    </a:lnB>
                  </a:tcPr>
                </a:tc>
                <a:tc>
                  <a:txBody>
                    <a:bodyPr/>
                    <a:lstStyle/>
                    <a:p>
                      <a:pPr algn="l" fontAlgn="b"/>
                      <a:r>
                        <a:rPr lang="en-US" sz="600" b="0" i="0" u="none" strike="noStrike" dirty="0">
                          <a:solidFill>
                            <a:srgbClr val="000000"/>
                          </a:solidFill>
                          <a:effectLst/>
                          <a:latin typeface="Calibri" panose="020F0502020204030204" pitchFamily="34" charset="0"/>
                        </a:rPr>
                        <a:t>1.9      </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71%</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61%</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58%</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39</a:t>
                      </a:r>
                    </a:p>
                  </a:txBody>
                  <a:tcPr marL="5438" marR="5438" marT="5438"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47</a:t>
                      </a: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r h="196843">
                <a:tc>
                  <a:txBody>
                    <a:bodyPr/>
                    <a:lstStyle/>
                    <a:p>
                      <a:pPr algn="l" fontAlgn="b"/>
                      <a:r>
                        <a:rPr lang="en-US" sz="600" b="0" i="0" u="none" strike="noStrike" dirty="0">
                          <a:solidFill>
                            <a:srgbClr val="000000"/>
                          </a:solidFill>
                          <a:effectLst/>
                          <a:latin typeface="Calibri" panose="020F0502020204030204" pitchFamily="34" charset="0"/>
                        </a:rPr>
                        <a:t>Stoneham*</a:t>
                      </a:r>
                    </a:p>
                  </a:txBody>
                  <a:tcPr marL="5438" marR="5438" marT="5438" marB="0" anchor="b">
                    <a:lnL>
                      <a:noFill/>
                    </a:lnL>
                    <a:lnR>
                      <a:noFill/>
                    </a:lnR>
                    <a:lnT>
                      <a:noFill/>
                    </a:lnT>
                    <a:lnB>
                      <a:noFill/>
                    </a:lnB>
                    <a:solidFill>
                      <a:srgbClr val="9BC2E6"/>
                    </a:solidFill>
                  </a:tcPr>
                </a:tc>
                <a:tc>
                  <a:txBody>
                    <a:bodyPr/>
                    <a:lstStyle/>
                    <a:p>
                      <a:pPr algn="l" fontAlgn="b"/>
                      <a:r>
                        <a:rPr lang="en-US" sz="600" b="0" i="0" u="none" strike="noStrike" dirty="0">
                          <a:solidFill>
                            <a:srgbClr val="000000"/>
                          </a:solidFill>
                          <a:effectLst/>
                          <a:latin typeface="Calibri" panose="020F0502020204030204" pitchFamily="34" charset="0"/>
                        </a:rPr>
                        <a:t>2,317      </a:t>
                      </a:r>
                    </a:p>
                  </a:txBody>
                  <a:tcPr marL="5438" marR="5438" marT="5438" marB="0" anchor="b">
                    <a:lnL>
                      <a:noFill/>
                    </a:lnL>
                    <a:lnR>
                      <a:noFill/>
                    </a:lnR>
                    <a:lnT>
                      <a:noFill/>
                    </a:lnT>
                    <a:lnB>
                      <a:noFill/>
                    </a:lnB>
                    <a:solidFill>
                      <a:srgbClr val="9BC2E6"/>
                    </a:solidFill>
                  </a:tcPr>
                </a:tc>
                <a:tc>
                  <a:txBody>
                    <a:bodyPr/>
                    <a:lstStyle/>
                    <a:p>
                      <a:pPr algn="l" fontAlgn="b"/>
                      <a:r>
                        <a:rPr lang="en-US" sz="600" b="0" i="0" u="none" strike="noStrike" dirty="0">
                          <a:solidFill>
                            <a:srgbClr val="000000"/>
                          </a:solidFill>
                          <a:effectLst/>
                          <a:latin typeface="Calibri" panose="020F0502020204030204" pitchFamily="34" charset="0"/>
                        </a:rPr>
                        <a:t>21.6      </a:t>
                      </a:r>
                    </a:p>
                  </a:txBody>
                  <a:tcPr marL="5438" marR="5438" marT="5438" marB="0" anchor="b">
                    <a:lnL>
                      <a:noFill/>
                    </a:lnL>
                    <a:lnR>
                      <a:noFill/>
                    </a:lnR>
                    <a:lnT>
                      <a:noFill/>
                    </a:lnT>
                    <a:lnB>
                      <a:noFill/>
                    </a:lnB>
                    <a:solidFill>
                      <a:srgbClr val="9BC2E6"/>
                    </a:solidFill>
                  </a:tcPr>
                </a:tc>
                <a:tc>
                  <a:txBody>
                    <a:bodyPr/>
                    <a:lstStyle/>
                    <a:p>
                      <a:pPr algn="l" fontAlgn="b"/>
                      <a:r>
                        <a:rPr lang="en-US" sz="600" b="0" i="0" u="none" strike="noStrike" dirty="0">
                          <a:solidFill>
                            <a:srgbClr val="000000"/>
                          </a:solidFill>
                          <a:effectLst/>
                          <a:latin typeface="Calibri" panose="020F0502020204030204" pitchFamily="34" charset="0"/>
                        </a:rPr>
                        <a:t>18.4      </a:t>
                      </a:r>
                    </a:p>
                  </a:txBody>
                  <a:tcPr marL="5438" marR="5438" marT="5438" marB="0" anchor="b">
                    <a:lnL>
                      <a:noFill/>
                    </a:lnL>
                    <a:lnR>
                      <a:noFill/>
                    </a:lnR>
                    <a:lnT>
                      <a:noFill/>
                    </a:lnT>
                    <a:lnB>
                      <a:noFill/>
                    </a:lnB>
                    <a:solidFill>
                      <a:srgbClr val="9BC2E6"/>
                    </a:solidFill>
                  </a:tcPr>
                </a:tc>
                <a:tc>
                  <a:txBody>
                    <a:bodyPr/>
                    <a:lstStyle/>
                    <a:p>
                      <a:pPr algn="l" fontAlgn="b"/>
                      <a:r>
                        <a:rPr lang="en-US" sz="600" b="0" i="0" u="none" strike="noStrike" dirty="0">
                          <a:solidFill>
                            <a:srgbClr val="000000"/>
                          </a:solidFill>
                          <a:effectLst/>
                          <a:latin typeface="Calibri" panose="020F0502020204030204" pitchFamily="34" charset="0"/>
                        </a:rPr>
                        <a:t>2.2      </a:t>
                      </a:r>
                    </a:p>
                  </a:txBody>
                  <a:tcPr marL="5438" marR="5438" marT="5438" marB="0" anchor="b">
                    <a:lnL>
                      <a:noFill/>
                    </a:lnL>
                    <a:lnR>
                      <a:noFill/>
                    </a:lnR>
                    <a:lnT>
                      <a:noFill/>
                    </a:lnT>
                    <a:lnB>
                      <a:noFill/>
                    </a:lnB>
                    <a:solidFill>
                      <a:srgbClr val="9BC2E6"/>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438" marR="5438" marT="5438" marB="0" anchor="b">
                    <a:lnL>
                      <a:noFill/>
                    </a:lnL>
                    <a:lnR>
                      <a:noFill/>
                    </a:lnR>
                    <a:lnT>
                      <a:noFill/>
                    </a:lnT>
                    <a:lnB>
                      <a:noFill/>
                    </a:lnB>
                    <a:solidFill>
                      <a:srgbClr val="9BC2E6"/>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438" marR="5438" marT="5438" marB="0" anchor="b">
                    <a:lnL>
                      <a:noFill/>
                    </a:lnL>
                    <a:lnR>
                      <a:noFill/>
                    </a:lnR>
                    <a:lnT>
                      <a:noFill/>
                    </a:lnT>
                    <a:lnB>
                      <a:noFill/>
                    </a:lnB>
                    <a:solidFill>
                      <a:srgbClr val="9BC2E6"/>
                    </a:solidFill>
                  </a:tcPr>
                </a:tc>
                <a:tc>
                  <a:txBody>
                    <a:bodyPr/>
                    <a:lstStyle/>
                    <a:p>
                      <a:pPr algn="r" fontAlgn="b"/>
                      <a:r>
                        <a:rPr lang="en-US" sz="600" b="0" i="0" u="none" strike="noStrike" dirty="0">
                          <a:solidFill>
                            <a:srgbClr val="000000"/>
                          </a:solidFill>
                          <a:effectLst/>
                          <a:latin typeface="Calibri" panose="020F0502020204030204" pitchFamily="34" charset="0"/>
                        </a:rPr>
                        <a:t>65%</a:t>
                      </a:r>
                    </a:p>
                  </a:txBody>
                  <a:tcPr marL="5438" marR="5438" marT="5438" marB="0" anchor="b">
                    <a:lnL>
                      <a:noFill/>
                    </a:lnL>
                    <a:lnR>
                      <a:noFill/>
                    </a:lnR>
                    <a:lnT>
                      <a:noFill/>
                    </a:lnT>
                    <a:lnB>
                      <a:noFill/>
                    </a:lnB>
                    <a:solidFill>
                      <a:srgbClr val="9BC2E6"/>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438" marR="5438" marT="5438" marB="0" anchor="b">
                    <a:lnL>
                      <a:noFill/>
                    </a:lnL>
                    <a:lnR>
                      <a:noFill/>
                    </a:lnR>
                    <a:lnT>
                      <a:noFill/>
                    </a:lnT>
                    <a:lnB>
                      <a:noFill/>
                    </a:lnB>
                    <a:solidFill>
                      <a:srgbClr val="9BC2E6"/>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438" marR="5438" marT="5438" marB="0" anchor="b">
                    <a:lnL>
                      <a:noFill/>
                    </a:lnL>
                    <a:lnR>
                      <a:noFill/>
                    </a:lnR>
                    <a:lnT>
                      <a:noFill/>
                    </a:lnT>
                    <a:lnB>
                      <a:noFill/>
                    </a:lnB>
                    <a:solidFill>
                      <a:srgbClr val="9BC2E6"/>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5438" marR="5438" marT="5438" marB="0" anchor="b">
                    <a:lnL>
                      <a:noFill/>
                    </a:lnL>
                    <a:lnR>
                      <a:noFill/>
                    </a:lnR>
                    <a:lnT>
                      <a:noFill/>
                    </a:lnT>
                    <a:lnB>
                      <a:noFill/>
                    </a:lnB>
                  </a:tcPr>
                </a:tc>
              </a:tr>
            </a:tbl>
          </a:graphicData>
        </a:graphic>
      </p:graphicFrame>
    </p:spTree>
    <p:extLst>
      <p:ext uri="{BB962C8B-B14F-4D97-AF65-F5344CB8AC3E}">
        <p14:creationId xmlns:p14="http://schemas.microsoft.com/office/powerpoint/2010/main" val="897063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i="1" dirty="0" smtClean="0"/>
              <a:t>What Changed from Last Year to this Year?</a:t>
            </a:r>
            <a:endParaRPr lang="en-US" i="1" dirty="0"/>
          </a:p>
        </p:txBody>
      </p:sp>
      <p:sp>
        <p:nvSpPr>
          <p:cNvPr id="3" name="Content Placeholder 2"/>
          <p:cNvSpPr>
            <a:spLocks noGrp="1"/>
          </p:cNvSpPr>
          <p:nvPr>
            <p:ph idx="1"/>
          </p:nvPr>
        </p:nvSpPr>
        <p:spPr/>
        <p:txBody>
          <a:bodyPr>
            <a:normAutofit fontScale="70000" lnSpcReduction="20000"/>
          </a:bodyPr>
          <a:lstStyle/>
          <a:p>
            <a:r>
              <a:rPr lang="en-US" sz="4000" dirty="0" smtClean="0"/>
              <a:t>The high school maintained its Level 1 status </a:t>
            </a:r>
          </a:p>
          <a:p>
            <a:r>
              <a:rPr lang="en-US" sz="4000" dirty="0" smtClean="0"/>
              <a:t>Cashman Elementary maintained its Level 2 status</a:t>
            </a:r>
          </a:p>
          <a:p>
            <a:r>
              <a:rPr lang="en-US" sz="4000" dirty="0" smtClean="0"/>
              <a:t>AES dropped from Level 1 to Level 2 (missed the Level 1 target by 3 points)</a:t>
            </a:r>
          </a:p>
          <a:p>
            <a:r>
              <a:rPr lang="en-US" sz="4000" dirty="0" smtClean="0"/>
              <a:t>Middle school remained at a Level 2</a:t>
            </a:r>
          </a:p>
          <a:p>
            <a:endParaRPr lang="en-US" sz="4000" dirty="0"/>
          </a:p>
        </p:txBody>
      </p:sp>
    </p:spTree>
    <p:extLst>
      <p:ext uri="{BB962C8B-B14F-4D97-AF65-F5344CB8AC3E}">
        <p14:creationId xmlns:p14="http://schemas.microsoft.com/office/powerpoint/2010/main" val="559256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Surrounding Communities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Newburyport’s high school, middle school and one of its elementary schools were a Level 1—their (4</a:t>
            </a:r>
            <a:r>
              <a:rPr lang="en-US" baseline="30000" dirty="0" smtClean="0"/>
              <a:t>th</a:t>
            </a:r>
            <a:r>
              <a:rPr lang="en-US" dirty="0" smtClean="0"/>
              <a:t> and 5</a:t>
            </a:r>
            <a:r>
              <a:rPr lang="en-US" baseline="30000" dirty="0" smtClean="0"/>
              <a:t>th</a:t>
            </a:r>
            <a:r>
              <a:rPr lang="en-US" dirty="0" smtClean="0"/>
              <a:t> grade school)other elementary was a Level 2.</a:t>
            </a:r>
          </a:p>
          <a:p>
            <a:r>
              <a:rPr lang="en-US" dirty="0" smtClean="0"/>
              <a:t>ALL of Pentucket’s schools except the high school were designated a Level 2</a:t>
            </a:r>
          </a:p>
          <a:p>
            <a:r>
              <a:rPr lang="en-US" dirty="0" smtClean="0"/>
              <a:t>ALL of Triton’s school were designated a Level 2</a:t>
            </a:r>
          </a:p>
          <a:p>
            <a:r>
              <a:rPr lang="en-US" dirty="0" smtClean="0"/>
              <a:t>Every public school district in the state of Massachusetts was a Level 2 and below with the exception of Masconomet, Westborough, and Westford.  All other schools designated as a Level 1 were either vocational schools or charter schools.</a:t>
            </a:r>
            <a:endParaRPr lang="en-US" dirty="0"/>
          </a:p>
        </p:txBody>
      </p:sp>
    </p:spTree>
    <p:extLst>
      <p:ext uri="{BB962C8B-B14F-4D97-AF65-F5344CB8AC3E}">
        <p14:creationId xmlns:p14="http://schemas.microsoft.com/office/powerpoint/2010/main" val="2632194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838200"/>
          </a:xfrm>
        </p:spPr>
        <p:txBody>
          <a:bodyPr/>
          <a:lstStyle/>
          <a:p>
            <a:r>
              <a:rPr lang="en-US" dirty="0" smtClean="0"/>
              <a:t>How We Did Overall</a:t>
            </a:r>
            <a:endParaRPr lang="en-US" dirty="0"/>
          </a:p>
        </p:txBody>
      </p:sp>
      <p:pic>
        <p:nvPicPr>
          <p:cNvPr id="5" name="Content Placeholder 4"/>
          <p:cNvPicPr>
            <a:picLocks noGrp="1" noChangeAspect="1"/>
          </p:cNvPicPr>
          <p:nvPr>
            <p:ph idx="1"/>
          </p:nvPr>
        </p:nvPicPr>
        <p:blipFill>
          <a:blip r:embed="rId2"/>
          <a:stretch>
            <a:fillRect/>
          </a:stretch>
        </p:blipFill>
        <p:spPr>
          <a:xfrm>
            <a:off x="1652441" y="2324100"/>
            <a:ext cx="5558131" cy="3508375"/>
          </a:xfrm>
          <a:prstGeom prst="rect">
            <a:avLst/>
          </a:prstGeom>
        </p:spPr>
      </p:pic>
    </p:spTree>
    <p:extLst>
      <p:ext uri="{BB962C8B-B14F-4D97-AF65-F5344CB8AC3E}">
        <p14:creationId xmlns:p14="http://schemas.microsoft.com/office/powerpoint/2010/main" val="3345589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Did We do Compared to the State?</a:t>
            </a:r>
            <a:endParaRPr lang="en-US" dirty="0"/>
          </a:p>
        </p:txBody>
      </p:sp>
      <p:sp>
        <p:nvSpPr>
          <p:cNvPr id="3" name="Content Placeholder 2"/>
          <p:cNvSpPr>
            <a:spLocks noGrp="1"/>
          </p:cNvSpPr>
          <p:nvPr>
            <p:ph idx="1"/>
          </p:nvPr>
        </p:nvSpPr>
        <p:spPr/>
        <p:txBody>
          <a:bodyPr>
            <a:normAutofit lnSpcReduction="10000"/>
          </a:bodyPr>
          <a:lstStyle/>
          <a:p>
            <a:r>
              <a:rPr lang="en-US" dirty="0" smtClean="0"/>
              <a:t>The district out-performed the state in almost every grade level.  We scored lower than the state in:</a:t>
            </a:r>
          </a:p>
          <a:p>
            <a:r>
              <a:rPr lang="en-US" dirty="0" smtClean="0"/>
              <a:t>Grade 5 math</a:t>
            </a:r>
          </a:p>
          <a:p>
            <a:r>
              <a:rPr lang="en-US" dirty="0" smtClean="0"/>
              <a:t>Grade 6</a:t>
            </a:r>
            <a:r>
              <a:rPr lang="en-US" baseline="30000" dirty="0" smtClean="0"/>
              <a:t>th</a:t>
            </a:r>
            <a:r>
              <a:rPr lang="en-US" dirty="0" smtClean="0"/>
              <a:t> math</a:t>
            </a:r>
          </a:p>
          <a:p>
            <a:r>
              <a:rPr lang="en-US" dirty="0" smtClean="0"/>
              <a:t>Grade 8 math (by one point)</a:t>
            </a:r>
          </a:p>
          <a:p>
            <a:r>
              <a:rPr lang="en-US" dirty="0" smtClean="0"/>
              <a:t>We scored the same as the state in Grade 3 reading and Grade 5 ELA, and Grade 8 ELA</a:t>
            </a:r>
          </a:p>
          <a:p>
            <a:endParaRPr lang="en-US" dirty="0"/>
          </a:p>
        </p:txBody>
      </p:sp>
    </p:spTree>
    <p:extLst>
      <p:ext uri="{BB962C8B-B14F-4D97-AF65-F5344CB8AC3E}">
        <p14:creationId xmlns:p14="http://schemas.microsoft.com/office/powerpoint/2010/main" val="69929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880</TotalTime>
  <Words>760</Words>
  <Application>Microsoft Office PowerPoint</Application>
  <PresentationFormat>On-screen Show (4:3)</PresentationFormat>
  <Paragraphs>163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2</vt:lpstr>
      <vt:lpstr>Austin</vt:lpstr>
      <vt:lpstr>  Amesbury’s Accountability Report</vt:lpstr>
      <vt:lpstr> Four Major Points:</vt:lpstr>
      <vt:lpstr>What are “Accountability” Levels Based Upon?</vt:lpstr>
      <vt:lpstr>      Did Amesbury Meet Its Target for All Students and High Needs Students?</vt:lpstr>
      <vt:lpstr>Dart Analysis of Similar Districts</vt:lpstr>
      <vt:lpstr>What Changed from Last Year to this Year?</vt:lpstr>
      <vt:lpstr>Surrounding Communities </vt:lpstr>
      <vt:lpstr>How We Did Overall</vt:lpstr>
      <vt:lpstr>How Did We do Compared to the State?</vt:lpstr>
      <vt:lpstr>Highlights</vt:lpstr>
      <vt:lpstr>What Have We Learned?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MCAS ‘14</dc:title>
  <dc:creator>Lyn Griffin</dc:creator>
  <cp:lastModifiedBy>Lyn Griffin</cp:lastModifiedBy>
  <cp:revision>38</cp:revision>
  <cp:lastPrinted>2016-01-04T14:29:48Z</cp:lastPrinted>
  <dcterms:created xsi:type="dcterms:W3CDTF">2014-10-06T11:59:52Z</dcterms:created>
  <dcterms:modified xsi:type="dcterms:W3CDTF">2016-01-05T20:43:54Z</dcterms:modified>
</cp:coreProperties>
</file>